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1"/>
  </p:sldMasterIdLst>
  <p:notesMasterIdLst>
    <p:notesMasterId r:id="rId38"/>
  </p:notesMasterIdLst>
  <p:sldIdLst>
    <p:sldId id="256" r:id="rId2"/>
    <p:sldId id="257" r:id="rId3"/>
    <p:sldId id="261" r:id="rId4"/>
    <p:sldId id="265" r:id="rId5"/>
    <p:sldId id="266" r:id="rId6"/>
    <p:sldId id="307" r:id="rId7"/>
    <p:sldId id="308" r:id="rId8"/>
    <p:sldId id="309" r:id="rId9"/>
    <p:sldId id="259" r:id="rId10"/>
    <p:sldId id="268" r:id="rId11"/>
    <p:sldId id="269" r:id="rId12"/>
    <p:sldId id="270" r:id="rId13"/>
    <p:sldId id="272" r:id="rId14"/>
    <p:sldId id="273" r:id="rId15"/>
    <p:sldId id="274" r:id="rId16"/>
    <p:sldId id="299" r:id="rId17"/>
    <p:sldId id="293" r:id="rId18"/>
    <p:sldId id="300" r:id="rId19"/>
    <p:sldId id="301" r:id="rId20"/>
    <p:sldId id="310" r:id="rId21"/>
    <p:sldId id="311" r:id="rId22"/>
    <p:sldId id="302" r:id="rId23"/>
    <p:sldId id="304" r:id="rId24"/>
    <p:sldId id="306" r:id="rId25"/>
    <p:sldId id="346" r:id="rId26"/>
    <p:sldId id="315" r:id="rId27"/>
    <p:sldId id="316" r:id="rId28"/>
    <p:sldId id="317" r:id="rId29"/>
    <p:sldId id="323" r:id="rId30"/>
    <p:sldId id="324" r:id="rId31"/>
    <p:sldId id="325" r:id="rId32"/>
    <p:sldId id="326" r:id="rId33"/>
    <p:sldId id="327" r:id="rId34"/>
    <p:sldId id="328" r:id="rId35"/>
    <p:sldId id="314" r:id="rId36"/>
    <p:sldId id="264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B6A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BB9DB5-315B-4BDF-89F9-4A8F5795A292}" v="4" dt="2020-03-04T09:19:50.1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53" autoAdjust="0"/>
    <p:restoredTop sz="94660"/>
  </p:normalViewPr>
  <p:slideViewPr>
    <p:cSldViewPr snapToGrid="0">
      <p:cViewPr varScale="1">
        <p:scale>
          <a:sx n="83" d="100"/>
          <a:sy n="83" d="100"/>
        </p:scale>
        <p:origin x="197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8CBB9DB5-315B-4BDF-89F9-4A8F5795A292}"/>
    <pc:docChg chg="addSld delSld">
      <pc:chgData name="" userId="" providerId="" clId="Web-{8CBB9DB5-315B-4BDF-89F9-4A8F5795A292}" dt="2020-03-04T09:07:14.197" v="1"/>
      <pc:docMkLst>
        <pc:docMk/>
      </pc:docMkLst>
      <pc:sldChg chg="new del">
        <pc:chgData name="" userId="" providerId="" clId="Web-{8CBB9DB5-315B-4BDF-89F9-4A8F5795A292}" dt="2020-03-04T09:07:14.197" v="1"/>
        <pc:sldMkLst>
          <pc:docMk/>
          <pc:sldMk cId="3072014544" sldId="257"/>
        </pc:sldMkLst>
      </pc:sldChg>
    </pc:docChg>
  </pc:docChgLst>
  <pc:docChgLst>
    <pc:chgData clId="Web-{E07ABCAD-D51A-45F5-A9C4-F8C383FF3FB1}"/>
    <pc:docChg chg="addSld modSld">
      <pc:chgData name="" userId="" providerId="" clId="Web-{E07ABCAD-D51A-45F5-A9C4-F8C383FF3FB1}" dt="2020-03-04T09:19:50.138" v="1"/>
      <pc:docMkLst>
        <pc:docMk/>
      </pc:docMkLst>
      <pc:sldChg chg="modSp new mod modClrScheme chgLayout">
        <pc:chgData name="" userId="" providerId="" clId="Web-{E07ABCAD-D51A-45F5-A9C4-F8C383FF3FB1}" dt="2020-03-04T09:19:50.138" v="1"/>
        <pc:sldMkLst>
          <pc:docMk/>
          <pc:sldMk cId="2690188369" sldId="257"/>
        </pc:sldMkLst>
        <pc:spChg chg="mod ord">
          <ac:chgData name="" userId="" providerId="" clId="Web-{E07ABCAD-D51A-45F5-A9C4-F8C383FF3FB1}" dt="2020-03-04T09:19:50.138" v="1"/>
          <ac:spMkLst>
            <pc:docMk/>
            <pc:sldMk cId="2690188369" sldId="257"/>
            <ac:spMk id="2" creationId="{9188894C-9956-4181-B193-8F08F45B93C1}"/>
          </ac:spMkLst>
        </pc:spChg>
        <pc:spChg chg="mod ord">
          <ac:chgData name="" userId="" providerId="" clId="Web-{E07ABCAD-D51A-45F5-A9C4-F8C383FF3FB1}" dt="2020-03-04T09:19:50.138" v="1"/>
          <ac:spMkLst>
            <pc:docMk/>
            <pc:sldMk cId="2690188369" sldId="257"/>
            <ac:spMk id="3" creationId="{F6092F74-54D1-4ECA-8CEB-73295EA44BFD}"/>
          </ac:spMkLst>
        </pc:spChg>
      </pc:sldChg>
    </pc:docChg>
  </pc:docChgLst>
</pc:chgInfo>
</file>

<file path=ppt/media/image1.png>
</file>

<file path=ppt/media/image13.jpeg>
</file>

<file path=ppt/media/image14.jpg>
</file>

<file path=ppt/media/image23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1A4BA-11F6-4A24-8EE6-AB64B86E09F4}" type="datetimeFigureOut">
              <a:rPr lang="en-US" smtClean="0"/>
              <a:pPr/>
              <a:t>6/6/2022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96D6A-D093-455D-9227-E0628BB0FB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08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1564" y="3777016"/>
            <a:ext cx="6373505" cy="95875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46006" y="6492875"/>
            <a:ext cx="645994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hape 10"/>
          <p:cNvCxnSpPr/>
          <p:nvPr userDrawn="1"/>
        </p:nvCxnSpPr>
        <p:spPr>
          <a:xfrm>
            <a:off x="9279031" y="4235851"/>
            <a:ext cx="865471" cy="0"/>
          </a:xfrm>
          <a:prstGeom prst="straightConnector1">
            <a:avLst/>
          </a:prstGeom>
          <a:noFill/>
          <a:ln w="762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" name="Shape 11"/>
          <p:cNvCxnSpPr/>
          <p:nvPr userDrawn="1"/>
        </p:nvCxnSpPr>
        <p:spPr>
          <a:xfrm>
            <a:off x="2035431" y="4211003"/>
            <a:ext cx="865471" cy="0"/>
          </a:xfrm>
          <a:prstGeom prst="straightConnector1">
            <a:avLst/>
          </a:prstGeom>
          <a:noFill/>
          <a:ln w="762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" name="Shape 12"/>
          <p:cNvGrpSpPr/>
          <p:nvPr userDrawn="1"/>
        </p:nvGrpSpPr>
        <p:grpSpPr>
          <a:xfrm>
            <a:off x="518607" y="1362700"/>
            <a:ext cx="10986448" cy="494518"/>
            <a:chOff x="1346429" y="1011300"/>
            <a:chExt cx="6452100" cy="152400"/>
          </a:xfrm>
        </p:grpSpPr>
        <p:cxnSp>
          <p:nvCxnSpPr>
            <p:cNvPr id="10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2" name="Shape 15"/>
          <p:cNvGrpSpPr/>
          <p:nvPr userDrawn="1"/>
        </p:nvGrpSpPr>
        <p:grpSpPr>
          <a:xfrm>
            <a:off x="518616" y="5292133"/>
            <a:ext cx="10986448" cy="494518"/>
            <a:chOff x="1346435" y="3969088"/>
            <a:chExt cx="6452100" cy="152400"/>
          </a:xfrm>
        </p:grpSpPr>
        <p:cxnSp>
          <p:nvCxnSpPr>
            <p:cNvPr id="13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450472" y="6492875"/>
            <a:ext cx="741528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416175" y="2511425"/>
            <a:ext cx="7342188" cy="873220"/>
          </a:xfrm>
        </p:spPr>
        <p:txBody>
          <a:bodyPr>
            <a:normAutofit/>
          </a:bodyPr>
          <a:lstStyle>
            <a:lvl1pPr algn="ctr">
              <a:buNone/>
              <a:defRPr sz="44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Thanks!!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455863" y="3398838"/>
            <a:ext cx="7302286" cy="914400"/>
          </a:xfrm>
        </p:spPr>
        <p:txBody>
          <a:bodyPr/>
          <a:lstStyle>
            <a:lvl1pPr algn="ctr">
              <a:buNone/>
              <a:defRPr b="1"/>
            </a:lvl1pPr>
          </a:lstStyle>
          <a:p>
            <a:pPr lvl="0"/>
            <a:r>
              <a:rPr lang="en-US" dirty="0"/>
              <a:t>Questions?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Workshop on IoT and oneM2M, IIIT-H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Workshop on IoT and oneM2M, IIIT-H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Workshop on IoT and oneM2M, IIIT-H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05469"/>
            <a:ext cx="10972800" cy="5377218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600"/>
              </a:spcBef>
              <a:defRPr sz="2400"/>
            </a:lvl3pPr>
            <a:lvl4pPr>
              <a:spcBef>
                <a:spcPts val="600"/>
              </a:spcBef>
              <a:defRPr sz="2400"/>
            </a:lvl4pPr>
            <a:lvl5pPr>
              <a:spcBef>
                <a:spcPts val="600"/>
              </a:spcBef>
              <a:defRPr sz="2400"/>
            </a:lvl5pPr>
          </a:lstStyle>
          <a:p>
            <a:pPr lvl="0"/>
            <a:r>
              <a:rPr lang="en-US" altLang="zh-TW" dirty="0"/>
              <a:t>Click to edit Master text styles</a:t>
            </a:r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61709" y="6425015"/>
            <a:ext cx="730291" cy="432985"/>
          </a:xfrm>
        </p:spPr>
        <p:txBody>
          <a:bodyPr/>
          <a:lstStyle/>
          <a:p>
            <a:fld id="{216C1C4D-24B4-415E-A983-ABDD4D2570F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609600" y="191069"/>
            <a:ext cx="9612573" cy="846161"/>
          </a:xfrm>
        </p:spPr>
        <p:txBody>
          <a:bodyPr/>
          <a:lstStyle/>
          <a:p>
            <a:r>
              <a:rPr lang="en-US" altLang="zh-TW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792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947916"/>
            <a:ext cx="10363200" cy="121210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1564" y="4336584"/>
            <a:ext cx="6373505" cy="95875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46006" y="6492875"/>
            <a:ext cx="645994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hape 10"/>
          <p:cNvCxnSpPr/>
          <p:nvPr userDrawn="1"/>
        </p:nvCxnSpPr>
        <p:spPr>
          <a:xfrm>
            <a:off x="9279031" y="4795419"/>
            <a:ext cx="865471" cy="0"/>
          </a:xfrm>
          <a:prstGeom prst="straightConnector1">
            <a:avLst/>
          </a:prstGeom>
          <a:noFill/>
          <a:ln w="762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" name="Shape 11"/>
          <p:cNvCxnSpPr/>
          <p:nvPr userDrawn="1"/>
        </p:nvCxnSpPr>
        <p:spPr>
          <a:xfrm>
            <a:off x="2035431" y="4770571"/>
            <a:ext cx="865471" cy="0"/>
          </a:xfrm>
          <a:prstGeom prst="straightConnector1">
            <a:avLst/>
          </a:prstGeom>
          <a:noFill/>
          <a:ln w="762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" name="Shape 15"/>
          <p:cNvGrpSpPr/>
          <p:nvPr userDrawn="1"/>
        </p:nvGrpSpPr>
        <p:grpSpPr>
          <a:xfrm>
            <a:off x="518616" y="5292133"/>
            <a:ext cx="10986448" cy="494518"/>
            <a:chOff x="1346435" y="3969088"/>
            <a:chExt cx="6452100" cy="152400"/>
          </a:xfrm>
        </p:grpSpPr>
        <p:cxnSp>
          <p:nvCxnSpPr>
            <p:cNvPr id="13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rgbClr val="4DB6AC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1069"/>
            <a:ext cx="9544334" cy="8461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60060"/>
            <a:ext cx="10972800" cy="5349922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6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82400" y="6492875"/>
            <a:ext cx="609600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00596" y="6492875"/>
            <a:ext cx="591403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1069"/>
            <a:ext cx="9517039" cy="8461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322627"/>
          </a:xfr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5973" y="1173707"/>
            <a:ext cx="5410200" cy="5281684"/>
          </a:xfr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91414" y="6492875"/>
            <a:ext cx="700585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1069"/>
            <a:ext cx="9598925" cy="84616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1180271"/>
            <a:ext cx="53863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883390"/>
            <a:ext cx="5386388" cy="4626591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9" y="1166623"/>
            <a:ext cx="5389562" cy="63976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1842448"/>
            <a:ext cx="5389562" cy="4640239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600"/>
              </a:spcBef>
              <a:defRPr sz="2000"/>
            </a:lvl3pPr>
            <a:lvl4pPr>
              <a:spcBef>
                <a:spcPts val="600"/>
              </a:spcBef>
              <a:defRPr sz="1800"/>
            </a:lvl4pPr>
            <a:lvl5pPr>
              <a:spcBef>
                <a:spcPts val="600"/>
              </a:spcBef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600596" y="6492875"/>
            <a:ext cx="591403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1069"/>
            <a:ext cx="9557982" cy="8461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64118" y="6492875"/>
            <a:ext cx="727881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46006" y="6492875"/>
            <a:ext cx="645994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46006" y="6492875"/>
            <a:ext cx="645994" cy="365125"/>
          </a:xfrm>
        </p:spPr>
        <p:txBody>
          <a:bodyPr/>
          <a:lstStyle/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91069"/>
            <a:ext cx="9598925" cy="846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60059"/>
            <a:ext cx="10972800" cy="5404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6948" y="6492875"/>
            <a:ext cx="6050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E0BE3-C35E-475C-8249-C68D79E581E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81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82" r:id="rId9"/>
    <p:sldLayoutId id="2147483680" r:id="rId10"/>
    <p:sldLayoutId id="2147483675" r:id="rId11"/>
    <p:sldLayoutId id="2147483676" r:id="rId12"/>
    <p:sldLayoutId id="2147483677" r:id="rId13"/>
    <p:sldLayoutId id="2147483679" r:id="rId1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6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ersk.com/transportation-services/air-freight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openforumeurope.org/new-cloud-platform-born-old-new-stakeholders-invited-join-work/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erestgrp.com/2019-05-edge-computing-characteristics-and-benefits-market-insights-50131.html/" TargetMode="Externa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 and Fog Computing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Deepak Gangadharan</a:t>
            </a:r>
          </a:p>
          <a:p>
            <a:r>
              <a:rPr lang="en-US" dirty="0"/>
              <a:t>Assistant Professor, IIIT Hyderabad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210192-AA83-466C-B526-23CB9594D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D0039E-2A1D-5991-324D-74FC4527A256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0609-045D-4668-B50C-3320A2A3D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517039" cy="846161"/>
          </a:xfrm>
        </p:spPr>
        <p:txBody>
          <a:bodyPr anchor="ctr">
            <a:normAutofit/>
          </a:bodyPr>
          <a:lstStyle/>
          <a:p>
            <a:r>
              <a:rPr lang="en-IN" dirty="0"/>
              <a:t>Infrastructure as a Service (IaaS)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BA892-E081-4236-8B41-AA04A04672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322627"/>
          </a:xfrm>
        </p:spPr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IN" sz="2000" dirty="0"/>
              <a:t>Delivers customizable infrastructure (ranging from single servers to entire infrastructures including network devices, load balancers, database and Web servers) on demand</a:t>
            </a:r>
          </a:p>
          <a:p>
            <a:pPr algn="just">
              <a:lnSpc>
                <a:spcPct val="90000"/>
              </a:lnSpc>
            </a:pPr>
            <a:r>
              <a:rPr lang="en-IN" sz="2000" dirty="0"/>
              <a:t>Main technology used – </a:t>
            </a:r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Hardware Virtualization</a:t>
            </a:r>
            <a:r>
              <a:rPr lang="en-IN" sz="2000" dirty="0"/>
              <a:t>! </a:t>
            </a:r>
            <a:r>
              <a:rPr lang="en-IN" sz="2000" dirty="0">
                <a:sym typeface="Wingdings" panose="05000000000000000000" pitchFamily="2" charset="2"/>
              </a:rPr>
              <a:t> </a:t>
            </a:r>
            <a:r>
              <a:rPr lang="en-IN" sz="2000" dirty="0"/>
              <a:t>Virtual machines (VMs) configured on-demand</a:t>
            </a:r>
          </a:p>
          <a:p>
            <a:pPr algn="just">
              <a:lnSpc>
                <a:spcPct val="90000"/>
              </a:lnSpc>
            </a:pPr>
            <a:r>
              <a:rPr lang="en-IN" sz="2000" dirty="0"/>
              <a:t>Virtual machines – Atomic components deployed and priced based on the features of the virtual hardware, i.e., memory, number of processors, disk storage, etc.</a:t>
            </a:r>
          </a:p>
          <a:p>
            <a:pPr algn="just">
              <a:lnSpc>
                <a:spcPct val="90000"/>
              </a:lnSpc>
            </a:pPr>
            <a:r>
              <a:rPr lang="en-IN" sz="2000" dirty="0"/>
              <a:t>IaaS brings all the benefits of hardware virtualization such as workload partitioning, application isolation, hardware tuning, etc.</a:t>
            </a:r>
          </a:p>
          <a:p>
            <a:pPr algn="just">
              <a:lnSpc>
                <a:spcPct val="90000"/>
              </a:lnSpc>
            </a:pPr>
            <a:r>
              <a:rPr lang="en-IN" sz="2000" dirty="0"/>
              <a:t>Examples: Amazon EC2 and S3, Google Compute Engine, Microsoft Azure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1602F-9260-4F97-B7D8-443D439F1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1414" y="6492875"/>
            <a:ext cx="70058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1E2DF9-0701-4685-A1F6-FD29F86226E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1932781"/>
            <a:ext cx="4181475" cy="376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04CF2D-0F49-42A8-845D-C4602A6D15B6}"/>
              </a:ext>
            </a:extLst>
          </p:cNvPr>
          <p:cNvSpPr txBox="1"/>
          <p:nvPr/>
        </p:nvSpPr>
        <p:spPr>
          <a:xfrm>
            <a:off x="6534513" y="5695156"/>
            <a:ext cx="504788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00" dirty="0"/>
              <a:t>Source: https://upload.wikimedia.org/wikipedia/commons/0/08/Hardware_Virtualization.JPG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78193-2998-66EE-88BA-14AA88AF962B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512788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F6BBD-34EC-4220-A460-A7266583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IaaS Reference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726B9-70F6-437E-B387-EFDC6B7E93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IN" dirty="0"/>
              <a:t>Three principle layers – Physical Infrastructure, Infrastructure Management Software and User Interface</a:t>
            </a:r>
          </a:p>
          <a:p>
            <a:pPr algn="just"/>
            <a:r>
              <a:rPr lang="en-IN" dirty="0"/>
              <a:t>User Interface: </a:t>
            </a:r>
          </a:p>
          <a:p>
            <a:pPr lvl="1" algn="just"/>
            <a:r>
              <a:rPr lang="en-IN" dirty="0"/>
              <a:t>Provides access to services exposed by infrastructure management software</a:t>
            </a:r>
          </a:p>
          <a:p>
            <a:pPr lvl="1" algn="just"/>
            <a:r>
              <a:rPr lang="en-IN" dirty="0"/>
              <a:t>Based on Web services, RESTful APIs</a:t>
            </a:r>
          </a:p>
          <a:p>
            <a:pPr algn="just"/>
            <a:r>
              <a:rPr lang="en-IN" dirty="0"/>
              <a:t>Core features in Infrastructure Management Software (IMS) layer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0F0DD-046B-4E9F-8E9E-EAFBCE0E00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2FE9D2-97F2-4C63-BDBB-99ED4F49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1EF39924-7E8B-440E-AFAC-D8C95BD07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713" y="1873201"/>
            <a:ext cx="5410200" cy="3881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F85E16-B702-4ACF-AF5C-53A2F4F962B7}"/>
              </a:ext>
            </a:extLst>
          </p:cNvPr>
          <p:cNvSpPr txBox="1"/>
          <p:nvPr/>
        </p:nvSpPr>
        <p:spPr>
          <a:xfrm>
            <a:off x="6883849" y="5699058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17ED33-4F29-1EEC-E2CB-AA7A16BAF9D5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15845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F6BBD-34EC-4220-A460-A7266583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IaaS Reference Implementation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726B9-70F6-437E-B387-EFDC6B7E9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281685"/>
          </a:xfrm>
        </p:spPr>
        <p:txBody>
          <a:bodyPr>
            <a:normAutofit fontScale="92500"/>
          </a:bodyPr>
          <a:lstStyle/>
          <a:p>
            <a:pPr algn="just"/>
            <a:r>
              <a:rPr lang="en-IN" dirty="0"/>
              <a:t>IMS Layer:</a:t>
            </a:r>
          </a:p>
          <a:p>
            <a:pPr lvl="1" algn="just"/>
            <a:r>
              <a:rPr lang="en-IN" dirty="0"/>
              <a:t>Management of VMs</a:t>
            </a:r>
          </a:p>
          <a:p>
            <a:pPr lvl="1" algn="just"/>
            <a:r>
              <a:rPr lang="en-IN" b="1" dirty="0"/>
              <a:t>Scheduler</a:t>
            </a:r>
            <a:r>
              <a:rPr lang="en-IN" dirty="0"/>
              <a:t> in charge of allocating the execution of VM instances and interacting with other components</a:t>
            </a:r>
          </a:p>
          <a:p>
            <a:pPr lvl="1" algn="just"/>
            <a:r>
              <a:rPr lang="en-IN" b="1" dirty="0"/>
              <a:t>Pricing/Billing</a:t>
            </a:r>
            <a:r>
              <a:rPr lang="en-IN" dirty="0"/>
              <a:t>: Accounts cost of executing each VM instance and maintains data for charging user</a:t>
            </a:r>
          </a:p>
          <a:p>
            <a:pPr lvl="1" algn="just"/>
            <a:r>
              <a:rPr lang="en-IN" b="1" dirty="0"/>
              <a:t>Monitoring</a:t>
            </a:r>
            <a:r>
              <a:rPr lang="en-IN" dirty="0"/>
              <a:t>: Tracks execution of each VM instance and maintains data for system performance reporting/analysis</a:t>
            </a:r>
          </a:p>
          <a:p>
            <a:pPr lvl="1" algn="just"/>
            <a:r>
              <a:rPr lang="en-IN" b="1" dirty="0"/>
              <a:t>Reservation</a:t>
            </a:r>
            <a:r>
              <a:rPr lang="en-IN" dirty="0"/>
              <a:t>: Stores information of all VM instances that have been executed or will be executed in future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0F0DD-046B-4E9F-8E9E-EAFBCE0E00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2FE9D2-97F2-4C63-BDBB-99ED4F49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1EF39924-7E8B-440E-AFAC-D8C95BD07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713" y="1873201"/>
            <a:ext cx="5410200" cy="3881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F85E16-B702-4ACF-AF5C-53A2F4F962B7}"/>
              </a:ext>
            </a:extLst>
          </p:cNvPr>
          <p:cNvSpPr txBox="1"/>
          <p:nvPr/>
        </p:nvSpPr>
        <p:spPr>
          <a:xfrm>
            <a:off x="6883849" y="5699058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A52A6B-0789-2CCD-7276-6F44045B6804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096098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F6BBD-34EC-4220-A460-A72665837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IaaS Reference Implementation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726B9-70F6-437E-B387-EFDC6B7E9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20379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dirty="0"/>
              <a:t>Physical Infrastructure:</a:t>
            </a:r>
          </a:p>
          <a:p>
            <a:pPr lvl="1" algn="just"/>
            <a:r>
              <a:rPr lang="en-IN" dirty="0"/>
              <a:t>Specific infrastructure depends on the specific use of the cloud</a:t>
            </a:r>
          </a:p>
          <a:p>
            <a:pPr lvl="1" algn="just"/>
            <a:r>
              <a:rPr lang="en-IN" dirty="0"/>
              <a:t>Service provider most likely uses a massive </a:t>
            </a:r>
            <a:r>
              <a:rPr lang="en-IN" dirty="0" err="1"/>
              <a:t>datacenter</a:t>
            </a:r>
            <a:r>
              <a:rPr lang="en-IN" dirty="0"/>
              <a:t> containing hundreds or thousands of nodes</a:t>
            </a:r>
          </a:p>
          <a:p>
            <a:pPr lvl="1" algn="just"/>
            <a:r>
              <a:rPr lang="en-IN" dirty="0"/>
              <a:t>Cloud infrastructure in a small, medium sized enterprise, mostly relies on a cluster</a:t>
            </a:r>
          </a:p>
          <a:p>
            <a:pPr lvl="1" algn="just"/>
            <a:r>
              <a:rPr lang="en-IN" dirty="0"/>
              <a:t>The smallest scale considers aggregation of heterogeneous different types of resources</a:t>
            </a:r>
          </a:p>
          <a:p>
            <a:pPr lvl="1" algn="just"/>
            <a:r>
              <a:rPr lang="en-IN" dirty="0"/>
              <a:t>From architectural viewpoint, virtual resources rented from external IaaS providers are also included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0F0DD-046B-4E9F-8E9E-EAFBCE0E00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2FE9D2-97F2-4C63-BDBB-99ED4F49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1EF39924-7E8B-440E-AFAC-D8C95BD07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713" y="1873201"/>
            <a:ext cx="5410200" cy="3881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F85E16-B702-4ACF-AF5C-53A2F4F962B7}"/>
              </a:ext>
            </a:extLst>
          </p:cNvPr>
          <p:cNvSpPr txBox="1"/>
          <p:nvPr/>
        </p:nvSpPr>
        <p:spPr>
          <a:xfrm>
            <a:off x="6883849" y="5699058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11DF2C-3519-66A6-3EBA-6D6BE4AD92EA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01161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0609-045D-4668-B50C-3320A2A3D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517039" cy="846161"/>
          </a:xfrm>
        </p:spPr>
        <p:txBody>
          <a:bodyPr anchor="ctr">
            <a:normAutofit/>
          </a:bodyPr>
          <a:lstStyle/>
          <a:p>
            <a:r>
              <a:rPr lang="en-IN" dirty="0"/>
              <a:t>Platform as a Service (PaaS)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BA892-E081-4236-8B41-AA04A04672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322627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IN" dirty="0"/>
              <a:t>Provides a development and deployment platform for running applications in the cloud, i.e. exposes interfaces for it</a:t>
            </a:r>
          </a:p>
          <a:p>
            <a:pPr algn="just"/>
            <a:r>
              <a:rPr lang="en-IN" dirty="0"/>
              <a:t>Provides middleware on top of which applications are built</a:t>
            </a:r>
          </a:p>
          <a:p>
            <a:pPr algn="just"/>
            <a:r>
              <a:rPr lang="en-IN" dirty="0"/>
              <a:t>Application management is the core functionality of middleware</a:t>
            </a:r>
          </a:p>
          <a:p>
            <a:pPr algn="just"/>
            <a:r>
              <a:rPr lang="en-IN" dirty="0"/>
              <a:t>Provides a runtime environment but no service exposed to manage the underlying infrastructure</a:t>
            </a:r>
          </a:p>
          <a:p>
            <a:pPr algn="just"/>
            <a:r>
              <a:rPr lang="en-IN" dirty="0"/>
              <a:t>Core middleware manages resources and scaling applications on demand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E1CAFB1-CA09-4999-B4F3-4DD2ED12E0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5713" y="1415132"/>
            <a:ext cx="5410200" cy="3910987"/>
          </a:xfr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1602F-9260-4F97-B7D8-443D439F1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1414" y="6492875"/>
            <a:ext cx="70058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9A17EE-8641-4C4C-BF3C-B4AB5DBE7C7D}"/>
              </a:ext>
            </a:extLst>
          </p:cNvPr>
          <p:cNvSpPr txBox="1"/>
          <p:nvPr/>
        </p:nvSpPr>
        <p:spPr>
          <a:xfrm>
            <a:off x="6883849" y="5255715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03F967-5A42-C980-24DD-0EF3AA8D22E1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84802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0609-045D-4668-B50C-3320A2A3D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517039" cy="846161"/>
          </a:xfrm>
        </p:spPr>
        <p:txBody>
          <a:bodyPr anchor="ctr">
            <a:normAutofit/>
          </a:bodyPr>
          <a:lstStyle/>
          <a:p>
            <a:r>
              <a:rPr lang="en-IN" dirty="0"/>
              <a:t>PaaS Implementations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51602F-9260-4F97-B7D8-443D439F1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1414" y="6492875"/>
            <a:ext cx="70058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560C321-82E2-4144-9EC1-310B676B36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99406" y="1188883"/>
            <a:ext cx="8993188" cy="481694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2F5477-D16C-25F2-0367-5F01FA2A55F0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604098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15D2E-8EAA-4D67-A0E8-AEDFEEFBE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544334" cy="846161"/>
          </a:xfrm>
        </p:spPr>
        <p:txBody>
          <a:bodyPr anchor="ctr">
            <a:normAutofit/>
          </a:bodyPr>
          <a:lstStyle/>
          <a:p>
            <a:r>
              <a:rPr lang="en-IN" dirty="0"/>
              <a:t>Software as a Service (SaaS)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F3320D8-777C-4096-A920-4EA4D4E4F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60060"/>
            <a:ext cx="10972800" cy="5349922"/>
          </a:xfrm>
        </p:spPr>
        <p:txBody>
          <a:bodyPr/>
          <a:lstStyle/>
          <a:p>
            <a:pPr algn="just"/>
            <a:r>
              <a:rPr lang="en-US" dirty="0"/>
              <a:t>Software delivery model that provides access to applications through the internet as a Web-based service</a:t>
            </a:r>
          </a:p>
          <a:p>
            <a:pPr algn="just"/>
            <a:r>
              <a:rPr lang="en-US" dirty="0"/>
              <a:t>Customers neither need to install anything on their premises  nor have to pay huge up-front costs for software</a:t>
            </a:r>
          </a:p>
          <a:p>
            <a:pPr algn="just"/>
            <a:r>
              <a:rPr lang="en-US" dirty="0"/>
              <a:t>Application is deployed from a centralized datacenter across a network providing access/use based on a fee</a:t>
            </a:r>
          </a:p>
          <a:p>
            <a:pPr algn="just"/>
            <a:r>
              <a:rPr lang="en-US" dirty="0"/>
              <a:t>Example: Image editing applications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32B9A-AE6D-4DE1-BF5A-46E9E54B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492875"/>
            <a:ext cx="6096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05930F-BD81-81D1-2469-18E5F8AC273B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790324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07ADD-7729-433F-A7DC-C72E2CFAA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 Deployment Models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8307-F21E-4BC5-8E97-632B45EA9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384609"/>
            <a:ext cx="5496363" cy="4768541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sz="3400" dirty="0"/>
              <a:t>Public cloud (external cloud)</a:t>
            </a:r>
          </a:p>
          <a:p>
            <a:pPr lvl="1" algn="just"/>
            <a:r>
              <a:rPr lang="en-US" dirty="0"/>
              <a:t>Computing resources provisioned from an off-site third party provider</a:t>
            </a:r>
          </a:p>
          <a:p>
            <a:pPr lvl="1" algn="just"/>
            <a:r>
              <a:rPr lang="en-US" dirty="0"/>
              <a:t>Applications from different users likely to be mixed together</a:t>
            </a:r>
          </a:p>
          <a:p>
            <a:pPr lvl="1" algn="just"/>
            <a:r>
              <a:rPr lang="en-US" dirty="0"/>
              <a:t>QoS management very important</a:t>
            </a:r>
          </a:p>
          <a:p>
            <a:pPr lvl="1" algn="just"/>
            <a:r>
              <a:rPr lang="en-US" dirty="0"/>
              <a:t>Can offer any kind of service: IaaS, PaaS or SaaS</a:t>
            </a:r>
          </a:p>
          <a:p>
            <a:pPr algn="just"/>
            <a:r>
              <a:rPr lang="en-IN" dirty="0"/>
              <a:t>Private cloud (internal cloud)</a:t>
            </a:r>
          </a:p>
          <a:p>
            <a:pPr lvl="1" algn="just"/>
            <a:r>
              <a:rPr lang="en-IN" dirty="0"/>
              <a:t>Built for exclusive use of one client</a:t>
            </a:r>
          </a:p>
          <a:p>
            <a:pPr lvl="1" algn="just"/>
            <a:r>
              <a:rPr lang="en-IN" dirty="0"/>
              <a:t>Full control over data, security and quality of service</a:t>
            </a:r>
          </a:p>
          <a:p>
            <a:pPr lvl="1" algn="just"/>
            <a:r>
              <a:rPr lang="en-IN" dirty="0"/>
              <a:t>Important for institutions like government and military agencies for processing or storing sensitive data</a:t>
            </a:r>
          </a:p>
          <a:p>
            <a:pPr lvl="1" algn="just"/>
            <a:r>
              <a:rPr lang="en-IN" dirty="0"/>
              <a:t>Built and managed by a company’s IT organization or a cloud provider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CA1EA-A917-43F6-BAD4-FE94D5A6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17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BB5079-BA70-4011-9609-20310FAA4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937" y="1679885"/>
            <a:ext cx="5148888" cy="3777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540439-67AC-4231-AD87-3DED79515BD5}"/>
              </a:ext>
            </a:extLst>
          </p:cNvPr>
          <p:cNvSpPr txBox="1"/>
          <p:nvPr/>
        </p:nvSpPr>
        <p:spPr>
          <a:xfrm>
            <a:off x="7121974" y="5391034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ECF079-2610-C37E-3CE6-C4175DF0504D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27696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07ADD-7729-433F-A7DC-C72E2CFAA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 Deployment Models (</a:t>
            </a:r>
            <a:r>
              <a:rPr lang="en-US" dirty="0" err="1"/>
              <a:t>contd</a:t>
            </a:r>
            <a:r>
              <a:rPr lang="en-US" dirty="0"/>
              <a:t>…)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8307-F21E-4BC5-8E97-632B45EA9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384609"/>
            <a:ext cx="5496363" cy="4768541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Hybrid cloud</a:t>
            </a:r>
          </a:p>
          <a:p>
            <a:pPr lvl="1" algn="just"/>
            <a:r>
              <a:rPr lang="en-IN" dirty="0"/>
              <a:t>Combines multiple public and private cloud models</a:t>
            </a:r>
          </a:p>
          <a:p>
            <a:pPr lvl="1" algn="just"/>
            <a:r>
              <a:rPr lang="en-IN" dirty="0"/>
              <a:t>Complexity in determining how to distribute applications</a:t>
            </a:r>
          </a:p>
          <a:p>
            <a:pPr lvl="1" algn="just"/>
            <a:r>
              <a:rPr lang="en-IN" dirty="0"/>
              <a:t>Dynamic provisioning gives the ability to acquire virtual machines on demand to scale the distributed system and release them later</a:t>
            </a:r>
          </a:p>
          <a:p>
            <a:pPr lvl="1" algn="just"/>
            <a:r>
              <a:rPr lang="en-IN" dirty="0"/>
              <a:t>Scheduler is relatively more complex to identify the resources from the public cloud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CA1EA-A917-43F6-BAD4-FE94D5A6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18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BB5079-BA70-4011-9609-20310FAA4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937" y="1679885"/>
            <a:ext cx="5148888" cy="3777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540439-67AC-4231-AD87-3DED79515BD5}"/>
              </a:ext>
            </a:extLst>
          </p:cNvPr>
          <p:cNvSpPr txBox="1"/>
          <p:nvPr/>
        </p:nvSpPr>
        <p:spPr>
          <a:xfrm>
            <a:off x="7121974" y="5391034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19B0E-F1CF-5DC1-0A11-FAAF0FF43C3C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58534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07ADD-7729-433F-A7DC-C72E2CFAA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 Deployment Models (</a:t>
            </a:r>
            <a:r>
              <a:rPr lang="en-US" dirty="0" err="1"/>
              <a:t>contd</a:t>
            </a:r>
            <a:r>
              <a:rPr lang="en-US" dirty="0"/>
              <a:t>…)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8307-F21E-4BC5-8E97-632B45EA9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384609"/>
            <a:ext cx="5496363" cy="4768541"/>
          </a:xfrm>
        </p:spPr>
        <p:txBody>
          <a:bodyPr>
            <a:normAutofit/>
          </a:bodyPr>
          <a:lstStyle/>
          <a:p>
            <a:r>
              <a:rPr lang="en-IN" dirty="0"/>
              <a:t>Community cloud</a:t>
            </a:r>
          </a:p>
          <a:p>
            <a:pPr lvl="1" algn="just"/>
            <a:r>
              <a:rPr lang="en-IN" dirty="0"/>
              <a:t>Distributed systems created by integrating services of different clouds to address the needs of a specific community, industry or a business sector</a:t>
            </a:r>
          </a:p>
          <a:p>
            <a:pPr lvl="1" algn="just"/>
            <a:r>
              <a:rPr lang="en-IN" dirty="0"/>
              <a:t>Examples of sectors: Media industry, healthcare industry, energy and other core industries, scientific research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CA1EA-A917-43F6-BAD4-FE94D5A6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42799-31AF-4FF8-9D79-C1A3E01FB207}" type="slidenum">
              <a:rPr lang="en-US" noProof="0" smtClean="0"/>
              <a:t>19</a:t>
            </a:fld>
            <a:endParaRPr lang="en-US" noProof="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540439-67AC-4231-AD87-3DED79515BD5}"/>
              </a:ext>
            </a:extLst>
          </p:cNvPr>
          <p:cNvSpPr txBox="1"/>
          <p:nvPr/>
        </p:nvSpPr>
        <p:spPr>
          <a:xfrm>
            <a:off x="7121974" y="5391034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CC89E-4B88-4BFA-98DF-3980DD01D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391" y="1716115"/>
            <a:ext cx="5620035" cy="36749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03EE963-C16B-8B4C-FDAE-5DAAC2F54A7E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637886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8894C-9956-4181-B193-8F08F45B9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92F74-54D1-4ECA-8CEB-73295EA44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statement by Leonard Kleinrock (chief scientist of the original ARPANET) in 1969:</a:t>
            </a:r>
            <a:br>
              <a:rPr lang="en-US" dirty="0"/>
            </a:br>
            <a:r>
              <a:rPr lang="en-US" sz="2400" dirty="0"/>
              <a:t>“</a:t>
            </a:r>
            <a:r>
              <a:rPr lang="en-US" sz="2400" i="1" dirty="0"/>
              <a:t>As of now, computer networks are still in their infancy, but as they grow up and become sophisticated, we will probably see the spread of </a:t>
            </a:r>
            <a:r>
              <a:rPr lang="en-US" sz="24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computer utilities</a:t>
            </a:r>
            <a:r>
              <a:rPr lang="en-US" sz="2400" i="1" dirty="0"/>
              <a:t> which, like present electric and telephone utilities, will service individual homes and offices across the country”</a:t>
            </a:r>
          </a:p>
          <a:p>
            <a:endParaRPr lang="en-US" sz="3200" i="1" dirty="0"/>
          </a:p>
          <a:p>
            <a:r>
              <a:rPr lang="en-US" dirty="0"/>
              <a:t>Users need to pay providers only when they access services</a:t>
            </a:r>
          </a:p>
          <a:p>
            <a:r>
              <a:rPr lang="en-US" dirty="0"/>
              <a:t>No need to invest or experience difficulties in building and maintaining complex IT infrastructure</a:t>
            </a:r>
          </a:p>
        </p:txBody>
      </p: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20F7E8D1-F22C-47BE-8DF8-69960A0EE3FC}"/>
              </a:ext>
            </a:extLst>
          </p:cNvPr>
          <p:cNvSpPr/>
          <p:nvPr/>
        </p:nvSpPr>
        <p:spPr>
          <a:xfrm>
            <a:off x="5486401" y="1923473"/>
            <a:ext cx="3352799" cy="1505527"/>
          </a:xfrm>
          <a:prstGeom prst="cloudCallou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Vision of computing utilities based on a service-provisioning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F2B4D-A932-4014-A5E3-898B2620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E7EA92-4868-AA41-0CB8-DEA58714D2C2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69018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5B752-6E81-4D89-BB30-116DCC44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 Platforms in Industry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DEB19-1E2F-4063-9D11-B4F9D73B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08EA51E-87E3-4231-A957-52887CCEA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299" y="1245565"/>
            <a:ext cx="8583636" cy="491199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611B41-534F-DC3E-597A-EEDABE96B514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966742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47D13-DCBD-4C2D-B257-CB641036F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517039" cy="846161"/>
          </a:xfrm>
        </p:spPr>
        <p:txBody>
          <a:bodyPr anchor="ctr">
            <a:normAutofit/>
          </a:bodyPr>
          <a:lstStyle/>
          <a:p>
            <a:r>
              <a:rPr lang="en-IN" dirty="0"/>
              <a:t>Cloud-based IoT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3D91-DB91-437F-9647-BC8D53E956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60060"/>
            <a:ext cx="5410200" cy="5322627"/>
          </a:xfrm>
        </p:spPr>
        <p:txBody>
          <a:bodyPr>
            <a:normAutofit/>
          </a:bodyPr>
          <a:lstStyle/>
          <a:p>
            <a:r>
              <a:rPr lang="en-IN" dirty="0"/>
              <a:t>Maersk: Global Air Freight Transportation</a:t>
            </a:r>
          </a:p>
          <a:p>
            <a:pPr lvl="1"/>
            <a:r>
              <a:rPr lang="en-IN" dirty="0"/>
              <a:t>Industrialized cargo shipping services</a:t>
            </a:r>
          </a:p>
          <a:p>
            <a:pPr lvl="1"/>
            <a:r>
              <a:rPr lang="en-IN" dirty="0"/>
              <a:t>End-to-end supply chain logistics</a:t>
            </a:r>
          </a:p>
          <a:p>
            <a:pPr lvl="1"/>
            <a:r>
              <a:rPr lang="en-IN" dirty="0"/>
              <a:t>Uses Microsoft Azure IoT technology to detect and control 3,80,000 refrigerated containers as they travel across the globe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B1817-648F-49D6-8017-C11BA8013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1414" y="6492875"/>
            <a:ext cx="70058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1026" name="Picture 2" descr="Air Freight">
            <a:extLst>
              <a:ext uri="{FF2B5EF4-FFF2-40B4-BE49-F238E27FC236}">
                <a16:creationId xmlns:a16="http://schemas.microsoft.com/office/drawing/2014/main" id="{95045E38-B088-4DA5-9103-4DB11224CDD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713" y="2292350"/>
            <a:ext cx="5410200" cy="3043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2F3D6B-DC35-4890-9C6B-0BB5DCF3D845}"/>
              </a:ext>
            </a:extLst>
          </p:cNvPr>
          <p:cNvSpPr txBox="1"/>
          <p:nvPr/>
        </p:nvSpPr>
        <p:spPr>
          <a:xfrm>
            <a:off x="7933737" y="5335587"/>
            <a:ext cx="20681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</a:t>
            </a:r>
            <a:r>
              <a:rPr lang="en-IN" sz="1000" dirty="0">
                <a:hlinkClick r:id="rId3"/>
              </a:rPr>
              <a:t>Maersk Air Freight | Maersk</a:t>
            </a:r>
            <a:endParaRPr lang="en-IN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F73114-5BA2-EC71-33CB-047DA3CFCDA0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25683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EEBECC-4F25-4200-BC14-478582841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Scalability and on-demand services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US" sz="2800" dirty="0"/>
              <a:t>Provides resources and services on-demand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US" sz="2800" dirty="0"/>
              <a:t>Resources scalable over several data centers</a:t>
            </a:r>
          </a:p>
          <a:p>
            <a:pPr algn="just"/>
            <a:r>
              <a:rPr lang="en-IN" dirty="0"/>
              <a:t>User-centric interface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IN" sz="2800" dirty="0"/>
              <a:t>Can be accessed by Web services and Internet browsers</a:t>
            </a:r>
          </a:p>
          <a:p>
            <a:pPr algn="just"/>
            <a:r>
              <a:rPr lang="en-IN" dirty="0"/>
              <a:t>Guaranteed Quality of Service (QoS)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IN" sz="2800" dirty="0"/>
              <a:t>Guarantees QoS for users in terms of hardware/CPU performance, bandwidth and memory capacity</a:t>
            </a:r>
          </a:p>
          <a:p>
            <a:pPr algn="just"/>
            <a:r>
              <a:rPr lang="en-IN" dirty="0"/>
              <a:t>Pricing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IN" sz="2800" dirty="0"/>
              <a:t>Users pay for services and capacity based on the need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CF8E43-750A-4E0A-B662-D09AB30F1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C1C4D-24B4-415E-A983-ABDD4D2570F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5612188-DF4C-4B71-8FF2-68E1761D3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Cloud Computing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399DAC-1F8F-03AF-940C-3B9512C645A0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06037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6D333-12E2-4B50-937F-8129E6249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in Cloud Computing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354AD-59BC-42D0-8F9C-BCFEAABBF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Performance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US" sz="3200" dirty="0"/>
              <a:t>Users far away from cloud providers may experience high latency</a:t>
            </a:r>
          </a:p>
          <a:p>
            <a:pPr algn="just"/>
            <a:r>
              <a:rPr lang="en-IN" dirty="0"/>
              <a:t>Security and Privacy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IN" sz="3200" dirty="0"/>
              <a:t>Concerns over vulnerability of attacks, when information and critical IT resources are outside firewall</a:t>
            </a:r>
          </a:p>
          <a:p>
            <a:pPr lvl="1" algn="just">
              <a:buFont typeface="Calibri" panose="020F0502020204030204" pitchFamily="34" charset="0"/>
              <a:buChar char="−"/>
            </a:pPr>
            <a:r>
              <a:rPr lang="en-IN" sz="3200" dirty="0"/>
              <a:t>New attack surfaces possible between VMs</a:t>
            </a:r>
          </a:p>
          <a:p>
            <a:pPr algn="just"/>
            <a:r>
              <a:rPr lang="en-IN" dirty="0"/>
              <a:t>Bandwidth costs</a:t>
            </a:r>
          </a:p>
          <a:p>
            <a:pPr algn="just"/>
            <a:r>
              <a:rPr lang="en-IN" dirty="0"/>
              <a:t>Reliability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4CB93-7333-4302-A5E8-B3AC55E94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1B79F2-5F03-F968-B4CD-79F78306E9BA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165824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9B4EF-433E-4D4C-A700-654D8DB7B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Cloud Computing - Summary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DAE97-58A4-4B30-8D2F-2B633A20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6" name="Content Placeholder 7" descr="A picture containing text, nature, star, outdoor object&#10;&#10;Description automatically generated">
            <a:extLst>
              <a:ext uri="{FF2B5EF4-FFF2-40B4-BE49-F238E27FC236}">
                <a16:creationId xmlns:a16="http://schemas.microsoft.com/office/drawing/2014/main" id="{4798A5D6-D8B0-4E8A-902B-8964D6B48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770193" y="2390310"/>
            <a:ext cx="4170359" cy="234949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5ACDBC0-DAD3-44AF-8715-2B0B03E2AE3B}"/>
              </a:ext>
            </a:extLst>
          </p:cNvPr>
          <p:cNvSpPr/>
          <p:nvPr/>
        </p:nvSpPr>
        <p:spPr>
          <a:xfrm>
            <a:off x="7538720" y="1953185"/>
            <a:ext cx="2651760" cy="87425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29EEAC8-E55C-400F-B332-3D2B02313DB3}"/>
              </a:ext>
            </a:extLst>
          </p:cNvPr>
          <p:cNvSpPr/>
          <p:nvPr/>
        </p:nvSpPr>
        <p:spPr>
          <a:xfrm>
            <a:off x="7538720" y="4307459"/>
            <a:ext cx="2651760" cy="87425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7FBFD5-49EE-4059-8F49-1E04FA45BDFC}"/>
              </a:ext>
            </a:extLst>
          </p:cNvPr>
          <p:cNvSpPr/>
          <p:nvPr/>
        </p:nvSpPr>
        <p:spPr>
          <a:xfrm>
            <a:off x="1520265" y="1946884"/>
            <a:ext cx="2651760" cy="87425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C1C8A0-268F-4D2F-BAD9-06F3AD2B3220}"/>
              </a:ext>
            </a:extLst>
          </p:cNvPr>
          <p:cNvSpPr/>
          <p:nvPr/>
        </p:nvSpPr>
        <p:spPr>
          <a:xfrm>
            <a:off x="1511029" y="4280465"/>
            <a:ext cx="2651760" cy="87425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4CDBDB-DA6A-40F3-AFBE-12350EF10B32}"/>
              </a:ext>
            </a:extLst>
          </p:cNvPr>
          <p:cNvSpPr txBox="1"/>
          <p:nvPr/>
        </p:nvSpPr>
        <p:spPr>
          <a:xfrm>
            <a:off x="1858388" y="2225705"/>
            <a:ext cx="191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Large data volume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94BD7D-B86E-4015-8BAC-B9B7D8BB2C64}"/>
              </a:ext>
            </a:extLst>
          </p:cNvPr>
          <p:cNvSpPr txBox="1"/>
          <p:nvPr/>
        </p:nvSpPr>
        <p:spPr>
          <a:xfrm>
            <a:off x="8171846" y="2205644"/>
            <a:ext cx="138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High Latency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C43414-90A6-48E7-8E8F-FBAD63DB20C8}"/>
              </a:ext>
            </a:extLst>
          </p:cNvPr>
          <p:cNvSpPr txBox="1"/>
          <p:nvPr/>
        </p:nvSpPr>
        <p:spPr>
          <a:xfrm>
            <a:off x="7882788" y="4559918"/>
            <a:ext cx="1975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High transport cost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45DC0F-247F-4CDB-A476-13064E7D7853}"/>
              </a:ext>
            </a:extLst>
          </p:cNvPr>
          <p:cNvSpPr txBox="1"/>
          <p:nvPr/>
        </p:nvSpPr>
        <p:spPr>
          <a:xfrm>
            <a:off x="1716758" y="4560474"/>
            <a:ext cx="2193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Resiliency impractical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1AE333-670F-D100-F00C-75FF1C26B0AB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7613626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0DA6A-B63F-6C96-8C71-69FBEA43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Fog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9EC64-C5A0-7D2B-EA59-E19AC39609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0F926-B13F-1A76-F5D2-E2C064067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2233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88653-1F17-443A-990E-B068D6724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CBB1F-B9F3-4226-9E4D-282479A4A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Ever increasing IoT devices worldwide – 41.6 billion by 2025 (</a:t>
            </a:r>
            <a:r>
              <a:rPr lang="en-US" b="1" dirty="0"/>
              <a:t>Data by International Data Corporation</a:t>
            </a:r>
            <a:r>
              <a:rPr lang="en-US" dirty="0"/>
              <a:t>)</a:t>
            </a:r>
          </a:p>
          <a:p>
            <a:pPr algn="just"/>
            <a:r>
              <a:rPr lang="en-US" dirty="0"/>
              <a:t>Data generated by IoT devices will be 79.4 zettabytes by 2025 (</a:t>
            </a:r>
            <a:r>
              <a:rPr lang="en-US" dirty="0">
                <a:solidFill>
                  <a:srgbClr val="C00000"/>
                </a:solidFill>
              </a:rPr>
              <a:t>Requires 1000 data centers!</a:t>
            </a:r>
            <a:r>
              <a:rPr lang="en-US" dirty="0"/>
              <a:t>) </a:t>
            </a:r>
          </a:p>
          <a:p>
            <a:pPr algn="just"/>
            <a:r>
              <a:rPr lang="en-US" dirty="0"/>
              <a:t>Cloud Computing Characteristics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dirty="0"/>
              <a:t>High latency due to significant distance between end devices and cloud</a:t>
            </a:r>
            <a:endParaRPr lang="en-IN" dirty="0"/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dirty="0"/>
              <a:t>Centralized model of computing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dirty="0"/>
              <a:t>No location awareness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dirty="0"/>
              <a:t>Poor support for mobility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IN" dirty="0"/>
              <a:t>Vulnerable to security attacks</a:t>
            </a:r>
          </a:p>
          <a:p>
            <a:pPr algn="just"/>
            <a:r>
              <a:rPr lang="en-IN" dirty="0"/>
              <a:t>Issues are </a:t>
            </a:r>
            <a:r>
              <a:rPr lang="en-IN" dirty="0">
                <a:solidFill>
                  <a:srgbClr val="C00000"/>
                </a:solidFill>
              </a:rPr>
              <a:t>Volume</a:t>
            </a:r>
            <a:r>
              <a:rPr lang="en-IN" dirty="0"/>
              <a:t>, </a:t>
            </a:r>
            <a:r>
              <a:rPr lang="en-IN" dirty="0">
                <a:solidFill>
                  <a:srgbClr val="C00000"/>
                </a:solidFill>
              </a:rPr>
              <a:t>Latency</a:t>
            </a:r>
            <a:r>
              <a:rPr lang="en-IN" dirty="0"/>
              <a:t> and </a:t>
            </a:r>
            <a:r>
              <a:rPr lang="en-IN" dirty="0">
                <a:solidFill>
                  <a:srgbClr val="C00000"/>
                </a:solidFill>
              </a:rPr>
              <a:t>Bandwidth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B9BD3-99DD-4E62-B074-6D21AB0AA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F8CC05-6A88-1EAE-0CC4-9E2528EF0E17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39653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8EC38-601A-491D-9D85-0A85F560D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Fog Computing -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7390A-63ED-4611-BEB5-79E4AF03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767CA9D0-FE25-4773-B668-063EFACC9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5419" y="1160464"/>
            <a:ext cx="5244182" cy="45097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580C5B-23B7-46C1-BDB2-52CFE43F2C84}"/>
              </a:ext>
            </a:extLst>
          </p:cNvPr>
          <p:cNvSpPr txBox="1"/>
          <p:nvPr/>
        </p:nvSpPr>
        <p:spPr>
          <a:xfrm>
            <a:off x="2193549" y="5700115"/>
            <a:ext cx="699056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1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IN" sz="1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https://www.everestgrp.com/2019-05-edge-computing-characteristics-and-benefits-market-insights-50131.html/</a:t>
            </a:r>
            <a:endParaRPr lang="en-I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CCB316-670B-1FA1-435D-553B11E4D5DC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2264095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2841-C4AF-4C42-A1D3-9ECF4C987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Fog Computing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B4FA8-93E9-4CB6-8A62-D719B3ADA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3E19F-02C1-4219-A00A-045ED18507E8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698D20-94C1-4067-9FE1-6E1D21912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252"/>
            <a:ext cx="5886118" cy="34774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01BD4B-ACFD-42A1-8888-2D5097F3A406}"/>
              </a:ext>
            </a:extLst>
          </p:cNvPr>
          <p:cNvSpPr txBox="1"/>
          <p:nvPr/>
        </p:nvSpPr>
        <p:spPr>
          <a:xfrm>
            <a:off x="6440472" y="5380063"/>
            <a:ext cx="609600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10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Source : https://internetofthingsagenda.techtarget.com/definition/fog-computing-fogging</a:t>
            </a:r>
            <a:endParaRPr lang="en-IN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86477AE-80AD-425A-A7DE-E252A7396C0F}"/>
              </a:ext>
            </a:extLst>
          </p:cNvPr>
          <p:cNvSpPr txBox="1">
            <a:spLocks/>
          </p:cNvSpPr>
          <p:nvPr/>
        </p:nvSpPr>
        <p:spPr>
          <a:xfrm>
            <a:off x="660399" y="1305278"/>
            <a:ext cx="5261007" cy="47526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695D46"/>
                </a:solidFill>
              </a:rPr>
              <a:t>The fog metaphor comes from the term for a cloud close to the ground, just as fog concentrates on the edge of the network.</a:t>
            </a:r>
          </a:p>
          <a:p>
            <a:r>
              <a:rPr lang="en-US" sz="2400" dirty="0">
                <a:solidFill>
                  <a:srgbClr val="695D46"/>
                </a:solidFill>
              </a:rPr>
              <a:t>Fog computing is not meant to replace cloud computing, but to enhance its capabilities and improve performance.</a:t>
            </a:r>
          </a:p>
          <a:p>
            <a:r>
              <a:rPr lang="en-US" sz="2400" dirty="0">
                <a:solidFill>
                  <a:srgbClr val="695D46"/>
                </a:solidFill>
              </a:rPr>
              <a:t>Fog computing introduces an intermediate layer called fog that is designed to process the communication data between the cloud and end users.</a:t>
            </a:r>
            <a:endParaRPr lang="en-IN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A89778-047A-78FF-3C1C-08F782BB786F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716290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3A00D-C632-4D0A-B024-DAF714EB4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Fog Topologies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13EA0-62F1-4CA2-99EC-4DA197E10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Can exist in many forms</a:t>
            </a:r>
          </a:p>
          <a:p>
            <a:r>
              <a:rPr lang="en-IN" dirty="0"/>
              <a:t>Need to consider several aspects when designing an end-to-end fog system – constraints such as cost, processing load, manufacturer interface, and east-west trafficking</a:t>
            </a:r>
          </a:p>
          <a:p>
            <a:r>
              <a:rPr lang="en-IN" dirty="0"/>
              <a:t>A fog network </a:t>
            </a:r>
            <a:r>
              <a:rPr lang="en-IN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simple as a fog-enabled edge router connecting sensors to a cloud service</a:t>
            </a:r>
          </a:p>
          <a:p>
            <a:pPr lvl="1"/>
            <a:r>
              <a:rPr lang="en-IN" dirty="0">
                <a:sym typeface="Wingdings" panose="05000000000000000000" pitchFamily="2" charset="2"/>
              </a:rPr>
              <a:t>complex multi-tier fog hierarchy with different processing ability and roles at each tier while distributing processing loads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FA8D56-72EB-4C7F-ACE0-00FB3B26D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FB6C15-4385-F7D5-80E6-3AEE60F22E47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991590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264125-67BA-462D-9ABB-2AC503E8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28F52F-340F-4367-8386-F138C9CF8DA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IN" dirty="0"/>
              <a:t>Users access services based on requirements without knowledge about where it is hosted.</a:t>
            </a:r>
          </a:p>
          <a:p>
            <a:pPr algn="just"/>
            <a:r>
              <a:rPr lang="en-IN" dirty="0"/>
              <a:t>Allows renting infrastructure, runtime environments, and services on a pay-per-use-basis</a:t>
            </a:r>
          </a:p>
          <a:p>
            <a:pPr algn="just"/>
            <a:r>
              <a:rPr lang="en-IN" dirty="0"/>
              <a:t>End users can access their documents and data anytime, anywhere and from any device connected to the Internet.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FA7BAD-906E-4E64-90F1-C8F0C5AD5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623" y="1443038"/>
            <a:ext cx="5236488" cy="35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684EB-9AB6-41DD-9560-466562C403F6}"/>
              </a:ext>
            </a:extLst>
          </p:cNvPr>
          <p:cNvSpPr txBox="1"/>
          <p:nvPr/>
        </p:nvSpPr>
        <p:spPr>
          <a:xfrm>
            <a:off x="6446977" y="5144584"/>
            <a:ext cx="63730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00" dirty="0"/>
              <a:t>Source: https://internetinitiative.ieee.org/images/files/newsletter/sept_2018/cloud_computing.png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75D8FF-86DD-4522-B2BD-F68353FF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B80524-317A-41C2-3C97-D107B9863FAD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099687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4F091-5A9A-4F46-B358-E687A70D8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Fog Topologies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63880-EDF1-4D55-8F1A-7EBC2941C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Factors determining the model are</a:t>
            </a:r>
          </a:p>
          <a:p>
            <a:pPr lvl="1"/>
            <a:r>
              <a:rPr lang="en-IN" b="1" dirty="0"/>
              <a:t>Data volume reduction</a:t>
            </a:r>
            <a:r>
              <a:rPr lang="en-IN" dirty="0"/>
              <a:t>: Ingesting large amounts of data and deriving particular events in real-time</a:t>
            </a:r>
          </a:p>
          <a:p>
            <a:pPr lvl="1"/>
            <a:r>
              <a:rPr lang="en-IN" b="1" dirty="0"/>
              <a:t>Number of edge devices</a:t>
            </a:r>
            <a:r>
              <a:rPr lang="en-IN" dirty="0"/>
              <a:t>: if only one sensor, then limited data and so fog edge not justified </a:t>
            </a:r>
            <a:r>
              <a:rPr lang="en-IN" dirty="0">
                <a:sym typeface="Wingdings" panose="05000000000000000000" pitchFamily="2" charset="2"/>
              </a:rPr>
              <a:t> with more sensors or dynamic addition of sensors, fog topology needs to be scaled</a:t>
            </a:r>
          </a:p>
          <a:p>
            <a:pPr lvl="1"/>
            <a:r>
              <a:rPr lang="en-IN" b="1" dirty="0">
                <a:sym typeface="Wingdings" panose="05000000000000000000" pitchFamily="2" charset="2"/>
              </a:rPr>
              <a:t>Fog node capabilities</a:t>
            </a:r>
            <a:r>
              <a:rPr lang="en-IN" dirty="0">
                <a:sym typeface="Wingdings" panose="05000000000000000000" pitchFamily="2" charset="2"/>
              </a:rPr>
              <a:t>: some nodes suited for connectivity to WPAN systems, while other nodes may have additional processing bandwidth</a:t>
            </a:r>
            <a:endParaRPr lang="en-IN" b="1" dirty="0">
              <a:sym typeface="Wingdings" panose="05000000000000000000" pitchFamily="2" charset="2"/>
            </a:endParaRPr>
          </a:p>
          <a:p>
            <a:pPr lvl="1"/>
            <a:r>
              <a:rPr lang="en-IN" b="1" dirty="0">
                <a:sym typeface="Wingdings" panose="05000000000000000000" pitchFamily="2" charset="2"/>
              </a:rPr>
              <a:t>System reliability</a:t>
            </a:r>
            <a:r>
              <a:rPr lang="en-IN" dirty="0">
                <a:sym typeface="Wingdings" panose="05000000000000000000" pitchFamily="2" charset="2"/>
              </a:rPr>
              <a:t>: redundant nodes may be needed in the situation of node failures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FDA708-D556-4183-BB15-49036A1FE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A0A19F-3AE4-D146-403C-02B87A568495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24800541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29DF-C197-4E8C-81DD-ED9371B16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Fog Topologies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C7E960-CA8D-443E-9123-05A43EDF3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156154"/>
            <a:ext cx="2558754" cy="244904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9E319-77D6-4FB8-9E9C-4BDC2888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748EA0-055A-4374-93F9-8DECD50DB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894327"/>
            <a:ext cx="2558754" cy="28641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A694D7-8173-4476-86AF-E5CDEC8A4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1" y="1068350"/>
            <a:ext cx="4482229" cy="2469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CB248A-F36A-44DB-BFF5-E03346C0E893}"/>
              </a:ext>
            </a:extLst>
          </p:cNvPr>
          <p:cNvSpPr txBox="1"/>
          <p:nvPr/>
        </p:nvSpPr>
        <p:spPr>
          <a:xfrm>
            <a:off x="917871" y="2118491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Case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D348CA-BFF9-41E0-B38D-2A5E8C3AF33A}"/>
              </a:ext>
            </a:extLst>
          </p:cNvPr>
          <p:cNvSpPr txBox="1"/>
          <p:nvPr/>
        </p:nvSpPr>
        <p:spPr>
          <a:xfrm>
            <a:off x="917870" y="4957091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Case 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34C49F1-FF87-4402-8235-B438042711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310" y="3938416"/>
            <a:ext cx="4533970" cy="266269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7C79FE-E32F-46AC-B815-3D88D7D819D1}"/>
              </a:ext>
            </a:extLst>
          </p:cNvPr>
          <p:cNvSpPr txBox="1"/>
          <p:nvPr/>
        </p:nvSpPr>
        <p:spPr>
          <a:xfrm>
            <a:off x="5699096" y="203674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Case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B7681B-E82B-4AAE-AB53-5D86A54BE065}"/>
              </a:ext>
            </a:extLst>
          </p:cNvPr>
          <p:cNvSpPr txBox="1"/>
          <p:nvPr/>
        </p:nvSpPr>
        <p:spPr>
          <a:xfrm>
            <a:off x="5705184" y="4893285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Case 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89FE8F-FD38-27CC-E86B-78ED35C00C16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2924531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929C1-BF78-4E14-B8DF-FA11E447C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Multi-tier Fog Topology – City Lighting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FEF2C3-B20C-4E4A-ABD8-3D6CE76A9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1927" y="1355496"/>
            <a:ext cx="7922011" cy="356748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39AE8-DBFB-47C3-AE03-AAEB88573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DEC90E-1FA5-4B2C-BC55-419EA27A9C7A}"/>
              </a:ext>
            </a:extLst>
          </p:cNvPr>
          <p:cNvSpPr txBox="1">
            <a:spLocks/>
          </p:cNvSpPr>
          <p:nvPr/>
        </p:nvSpPr>
        <p:spPr>
          <a:xfrm>
            <a:off x="683490" y="5024582"/>
            <a:ext cx="10898909" cy="148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Cameras sense moving pedestrians and traffic</a:t>
            </a:r>
          </a:p>
          <a:p>
            <a:r>
              <a:rPr lang="en-IN" dirty="0"/>
              <a:t>Fog nodes closest to cameras perform aggregation and feature extraction and pass it upstream</a:t>
            </a:r>
          </a:p>
          <a:p>
            <a:r>
              <a:rPr lang="en-IN" dirty="0"/>
              <a:t>Parent fog node receives features and performs image recognition </a:t>
            </a:r>
            <a:r>
              <a:rPr lang="en-IN" dirty="0">
                <a:sym typeface="Wingdings" panose="05000000000000000000" pitchFamily="2" charset="2"/>
              </a:rPr>
              <a:t> events reported to cloud</a:t>
            </a:r>
          </a:p>
          <a:p>
            <a:r>
              <a:rPr lang="en-IN" dirty="0">
                <a:sym typeface="Wingdings" panose="05000000000000000000" pitchFamily="2" charset="2"/>
              </a:rPr>
              <a:t>Cloud will register the event and signal to a set of street lights in the pedestrian’s vicinity to increase illumination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109B75-D7A4-32DE-65D9-F202373513A4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2632295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2841-C4AF-4C42-A1D3-9ECF4C98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423512"/>
            <a:ext cx="8864600" cy="583372"/>
          </a:xfrm>
        </p:spPr>
        <p:txBody>
          <a:bodyPr>
            <a:noAutofit/>
          </a:bodyPr>
          <a:lstStyle/>
          <a:p>
            <a:r>
              <a:rPr lang="en-IN" dirty="0"/>
              <a:t>Example 1: Vehicle Control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B4FA8-93E9-4CB6-8A62-D719B3ADA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3E19F-02C1-4219-A00A-045ED18507E8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770A0F-2102-4B98-A2A5-30C2E04A6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756" y="1487054"/>
            <a:ext cx="6536735" cy="49040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A7A6CA-4818-8779-E9E3-A76BBF98AE20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77347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2841-C4AF-4C42-A1D3-9ECF4C98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423512"/>
            <a:ext cx="8112125" cy="583372"/>
          </a:xfrm>
        </p:spPr>
        <p:txBody>
          <a:bodyPr>
            <a:noAutofit/>
          </a:bodyPr>
          <a:lstStyle/>
          <a:p>
            <a:r>
              <a:rPr lang="en-IN" dirty="0"/>
              <a:t>Example 2: Augmented Reality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B4FA8-93E9-4CB6-8A62-D719B3ADA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3E19F-02C1-4219-A00A-045ED18507E8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7" name="Picture 2" descr="Image result for fog computing Augmented reality">
            <a:extLst>
              <a:ext uri="{FF2B5EF4-FFF2-40B4-BE49-F238E27FC236}">
                <a16:creationId xmlns:a16="http://schemas.microsoft.com/office/drawing/2014/main" id="{9988924B-E42C-4363-AE5E-ADAE7B5EF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1491" y="1275897"/>
            <a:ext cx="3749963" cy="510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435949-B86C-F9BF-5B49-EF27877718AE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465876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8DB76-80BC-4E3D-8342-0F40B7A06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 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AA3C0-F9A4-4B0C-9638-CA4CDBE39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Buyya</a:t>
            </a:r>
            <a:r>
              <a:rPr lang="en-US" dirty="0"/>
              <a:t>, R., </a:t>
            </a:r>
            <a:r>
              <a:rPr lang="en-US" dirty="0" err="1"/>
              <a:t>Vecchiola</a:t>
            </a:r>
            <a:r>
              <a:rPr lang="en-US" dirty="0"/>
              <a:t>, C. and </a:t>
            </a:r>
            <a:r>
              <a:rPr lang="en-US" dirty="0" err="1"/>
              <a:t>Selvi</a:t>
            </a:r>
            <a:r>
              <a:rPr lang="en-US" dirty="0"/>
              <a:t>, S.T., 2013. </a:t>
            </a:r>
            <a:r>
              <a:rPr lang="en-US" b="1" dirty="0"/>
              <a:t>Mastering cloud computing: foundations and applications programming</a:t>
            </a:r>
            <a:r>
              <a:rPr lang="en-US" dirty="0"/>
              <a:t>. </a:t>
            </a:r>
            <a:r>
              <a:rPr lang="en-US" dirty="0" err="1"/>
              <a:t>Newnes</a:t>
            </a:r>
            <a:r>
              <a:rPr lang="en-US" dirty="0"/>
              <a:t>.</a:t>
            </a:r>
          </a:p>
          <a:p>
            <a:r>
              <a:rPr lang="en-US" dirty="0"/>
              <a:t>Lea, P., 2018. </a:t>
            </a:r>
            <a:r>
              <a:rPr lang="en-US" b="1" dirty="0"/>
              <a:t>Internet of Things for Architects: Architecting IoT solutions by implementing sensors, communication infrastructure, edge computing, analytics, and security</a:t>
            </a:r>
            <a:r>
              <a:rPr lang="en-US" dirty="0"/>
              <a:t>. </a:t>
            </a:r>
            <a:r>
              <a:rPr lang="en-US" dirty="0" err="1"/>
              <a:t>Packt</a:t>
            </a:r>
            <a:r>
              <a:rPr lang="en-US" dirty="0"/>
              <a:t> Publishing Ltd.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BB405-869B-4A93-89C7-DE5D9C645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102C0A-74E2-90F8-2F14-2115A6B3B956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148698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4B56B8-F228-402E-9C30-589A663DDA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15961" y="2525618"/>
            <a:ext cx="7342188" cy="873220"/>
          </a:xfrm>
        </p:spPr>
        <p:txBody>
          <a:bodyPr/>
          <a:lstStyle/>
          <a:p>
            <a:r>
              <a:rPr lang="en-US" dirty="0"/>
              <a:t>Thank You!!</a:t>
            </a:r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550D6-43DD-460C-B1D5-4071561F1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13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4D571-2154-40F9-BFD8-9EBF52EE1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76B12-3B13-4A47-B58F-6FDEFAFCA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ADA02-7464-4007-BA0B-D43A0094D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590" y="1428649"/>
            <a:ext cx="7243047" cy="50813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2698AB-B03A-4EBB-911C-546D9850003E}"/>
              </a:ext>
            </a:extLst>
          </p:cNvPr>
          <p:cNvSpPr txBox="1"/>
          <p:nvPr/>
        </p:nvSpPr>
        <p:spPr>
          <a:xfrm>
            <a:off x="7231529" y="6263761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E8E2D-2EE0-414C-8765-9CB58AD38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097FEB-9DE2-E426-453B-567EF895342F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546357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ACFB-2D7F-443A-9A3C-F79B48DD4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94BF-43B6-4C9A-9D23-2FB7BEB7D3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IN" dirty="0"/>
              <a:t>U.S. National Institute of Standards Technology (NIST) defines it as</a:t>
            </a:r>
          </a:p>
          <a:p>
            <a:pPr marL="0" indent="0" algn="just">
              <a:buNone/>
            </a:pPr>
            <a:r>
              <a:rPr lang="en-IN" sz="2400" dirty="0"/>
              <a:t>“</a:t>
            </a:r>
            <a:r>
              <a:rPr lang="en-IN" sz="2400" i="1" dirty="0"/>
              <a:t>A model for enabling ubiquitous, convenient, </a:t>
            </a:r>
            <a:r>
              <a:rPr lang="en-IN" sz="2400" i="1" dirty="0">
                <a:solidFill>
                  <a:schemeClr val="accent1">
                    <a:lumMod val="75000"/>
                  </a:schemeClr>
                </a:solidFill>
              </a:rPr>
              <a:t>on-demand</a:t>
            </a:r>
            <a:r>
              <a:rPr lang="en-IN" sz="2400" i="1" dirty="0"/>
              <a:t> network access to a </a:t>
            </a:r>
            <a:r>
              <a:rPr lang="en-IN" sz="2400" i="1" dirty="0">
                <a:solidFill>
                  <a:schemeClr val="accent1">
                    <a:lumMod val="75000"/>
                  </a:schemeClr>
                </a:solidFill>
              </a:rPr>
              <a:t>shared pool of configurable computing resources</a:t>
            </a:r>
            <a:r>
              <a:rPr lang="en-IN" sz="2400" i="1" dirty="0"/>
              <a:t> (e.g., networks, servers, storage, applications, and services) that can be </a:t>
            </a:r>
            <a:r>
              <a:rPr lang="en-IN" sz="2400" i="1" dirty="0">
                <a:solidFill>
                  <a:schemeClr val="accent1">
                    <a:lumMod val="75000"/>
                  </a:schemeClr>
                </a:solidFill>
              </a:rPr>
              <a:t>rapidly provisioned and released</a:t>
            </a:r>
            <a:r>
              <a:rPr lang="en-IN" sz="2400" i="1" dirty="0"/>
              <a:t> with minimal management effort or service provider interaction.”</a:t>
            </a:r>
          </a:p>
          <a:p>
            <a:pPr algn="just"/>
            <a:r>
              <a:rPr lang="en-IN" dirty="0"/>
              <a:t>Introduces concept of </a:t>
            </a:r>
            <a:r>
              <a:rPr lang="en-IN" i="1" dirty="0"/>
              <a:t>everything as a service</a:t>
            </a:r>
            <a:r>
              <a:rPr lang="en-IN" dirty="0"/>
              <a:t> (</a:t>
            </a:r>
            <a:r>
              <a:rPr lang="en-IN" dirty="0" err="1"/>
              <a:t>XaaS</a:t>
            </a:r>
            <a:r>
              <a:rPr lang="en-IN" dirty="0"/>
              <a:t>)</a:t>
            </a:r>
          </a:p>
          <a:p>
            <a:pPr algn="just"/>
            <a:r>
              <a:rPr lang="en-IN" dirty="0"/>
              <a:t>Focuses on delivering services with a given pricing model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2D0C634-EAE8-4442-8E02-0F3BDD8B7D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5713" y="1738445"/>
            <a:ext cx="5410200" cy="415104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997808-370F-4583-9132-FC7CC7143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8A4AA6-8B6A-4740-8DFD-B2CFDE7A8680}"/>
              </a:ext>
            </a:extLst>
          </p:cNvPr>
          <p:cNvSpPr txBox="1"/>
          <p:nvPr/>
        </p:nvSpPr>
        <p:spPr>
          <a:xfrm>
            <a:off x="7074511" y="5889493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0D27E9-D0FB-B96C-3151-F895A1C56223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270792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8894C-9956-4181-B193-8F08F45B9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Technology - Virtualization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92F74-54D1-4ECA-8CEB-73295EA44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Fundamental component of cloud computing</a:t>
            </a:r>
          </a:p>
          <a:p>
            <a:r>
              <a:rPr lang="en-US" sz="3200" dirty="0"/>
              <a:t>Allows the creation of a secure, customizable, and isolated execution environment for running applications</a:t>
            </a:r>
          </a:p>
          <a:p>
            <a:r>
              <a:rPr lang="en-US" dirty="0"/>
              <a:t>Provides an abstract environment – virtual hardware or an operating system to run applications</a:t>
            </a:r>
          </a:p>
          <a:p>
            <a:r>
              <a:rPr lang="en-US" sz="3200" dirty="0"/>
              <a:t>Virtualization also for storage, memory and networking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F2B4D-A932-4014-A5E3-898B2620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D04CF0-3141-0CD5-E901-3E8314ED3170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272205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264125-67BA-462D-9ABB-2AC503E8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Technology - Virtualization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75D8FF-86DD-4522-B2BD-F68353FF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C7ACE-03E7-496B-B545-0C43AE251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084" y="1037230"/>
            <a:ext cx="6514264" cy="50803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3EE629-1DEC-4F7F-B702-59215284ABFB}"/>
              </a:ext>
            </a:extLst>
          </p:cNvPr>
          <p:cNvSpPr txBox="1"/>
          <p:nvPr/>
        </p:nvSpPr>
        <p:spPr>
          <a:xfrm>
            <a:off x="3642413" y="6117596"/>
            <a:ext cx="435087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Mastering Cloud Computing: Foundations and Application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55CF93-27D5-FEBD-FDA6-9BF608BCF2B1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78541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8894C-9956-4181-B193-8F08F45B9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Virtualization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92F74-54D1-4ECA-8CEB-73295EA44B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Sharing:</a:t>
            </a:r>
          </a:p>
          <a:p>
            <a:pPr lvl="1"/>
            <a:r>
              <a:rPr lang="en-US" dirty="0"/>
              <a:t>Separate computing environments within a host allows fully exploiting the resources</a:t>
            </a:r>
          </a:p>
          <a:p>
            <a:r>
              <a:rPr lang="en-US" sz="3200" dirty="0"/>
              <a:t>Aggregation:</a:t>
            </a:r>
          </a:p>
          <a:p>
            <a:pPr lvl="1"/>
            <a:r>
              <a:rPr lang="en-US" dirty="0"/>
              <a:t>A group of distinct hosts can be tied together and provided to guests as a single host</a:t>
            </a:r>
          </a:p>
          <a:p>
            <a:r>
              <a:rPr lang="en-US" sz="3200" dirty="0"/>
              <a:t>Isolation:</a:t>
            </a:r>
          </a:p>
          <a:p>
            <a:pPr lvl="1"/>
            <a:r>
              <a:rPr lang="en-US" dirty="0"/>
              <a:t>No interference between guests and between guest and host</a:t>
            </a:r>
          </a:p>
          <a:p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F2B4D-A932-4014-A5E3-898B2620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E0BE3-C35E-475C-8249-C68D79E581E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4C6CB-010F-9397-8FD5-3C67C69D10D1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140266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E7D094-5D03-4EC8-88EA-AC09637F9A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188" y="1037230"/>
            <a:ext cx="9008062" cy="5047748"/>
          </a:xfr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DF5091-CA6C-494F-8163-2A4AB67E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1709" y="6425015"/>
            <a:ext cx="730291" cy="43298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9E0BE3-C35E-475C-8249-C68D79E581E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94825DB-9523-4A56-8618-35FC5AC97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91069"/>
            <a:ext cx="9612573" cy="846161"/>
          </a:xfrm>
        </p:spPr>
        <p:txBody>
          <a:bodyPr anchor="ctr">
            <a:normAutofit/>
          </a:bodyPr>
          <a:lstStyle/>
          <a:p>
            <a:r>
              <a:rPr lang="en-IN"/>
              <a:t>Cloud Architecture 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7EFE9D-E8B6-42FD-AAF8-E2D62FA399A1}"/>
              </a:ext>
            </a:extLst>
          </p:cNvPr>
          <p:cNvSpPr txBox="1"/>
          <p:nvPr/>
        </p:nvSpPr>
        <p:spPr>
          <a:xfrm>
            <a:off x="4135800" y="6084978"/>
            <a:ext cx="29322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/>
              <a:t>Source: Internet of Things for Architects by Perry Lea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F2CDC-2981-FCDA-646D-3B07D4EBC77B}"/>
              </a:ext>
            </a:extLst>
          </p:cNvPr>
          <p:cNvSpPr txBox="1"/>
          <p:nvPr/>
        </p:nvSpPr>
        <p:spPr>
          <a:xfrm>
            <a:off x="3953162" y="6503248"/>
            <a:ext cx="3814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Intro to IoT (Spring 2022)</a:t>
            </a:r>
          </a:p>
        </p:txBody>
      </p:sp>
    </p:spTree>
    <p:extLst>
      <p:ext uri="{BB962C8B-B14F-4D97-AF65-F5344CB8AC3E}">
        <p14:creationId xmlns:p14="http://schemas.microsoft.com/office/powerpoint/2010/main" val="3984813801"/>
      </p:ext>
    </p:extLst>
  </p:cSld>
  <p:clrMapOvr>
    <a:masterClrMapping/>
  </p:clrMapOvr>
</p:sld>
</file>

<file path=ppt/theme/theme1.xml><?xml version="1.0" encoding="utf-8"?>
<a:theme xmlns:a="http://schemas.openxmlformats.org/drawingml/2006/main" name="AIML_Templatev5_08312018">
  <a:themeElements>
    <a:clrScheme name="AIM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F6C00"/>
      </a:accent1>
      <a:accent2>
        <a:srgbClr val="632423"/>
      </a:accent2>
      <a:accent3>
        <a:srgbClr val="4F6128"/>
      </a:accent3>
      <a:accent4>
        <a:srgbClr val="3F3151"/>
      </a:accent4>
      <a:accent5>
        <a:srgbClr val="205867"/>
      </a:accent5>
      <a:accent6>
        <a:srgbClr val="974806"/>
      </a:accent6>
      <a:hlink>
        <a:srgbClr val="00007F"/>
      </a:hlink>
      <a:folHlink>
        <a:srgbClr val="3F004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AIML_Templatev5_08312018</Template>
  <TotalTime>14439</TotalTime>
  <Words>2073</Words>
  <Application>Microsoft Office PowerPoint</Application>
  <PresentationFormat>Widescreen</PresentationFormat>
  <Paragraphs>251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Wingdings</vt:lpstr>
      <vt:lpstr>AIML_Templatev5_08312018</vt:lpstr>
      <vt:lpstr>Cloud and Fog Computing</vt:lpstr>
      <vt:lpstr>Introduction</vt:lpstr>
      <vt:lpstr>Introduction (contd…)</vt:lpstr>
      <vt:lpstr>Introduction (contd…)</vt:lpstr>
      <vt:lpstr>Definition</vt:lpstr>
      <vt:lpstr>Enabling Technology - Virtualization</vt:lpstr>
      <vt:lpstr>Enabling Technology - Virtualization</vt:lpstr>
      <vt:lpstr>Features of Virtualization</vt:lpstr>
      <vt:lpstr>Cloud Architecture Models</vt:lpstr>
      <vt:lpstr>Infrastructure as a Service (IaaS)</vt:lpstr>
      <vt:lpstr>IaaS Reference Implementation</vt:lpstr>
      <vt:lpstr>IaaS Reference Implementation (contd…)</vt:lpstr>
      <vt:lpstr>IaaS Reference Implementation (contd…)</vt:lpstr>
      <vt:lpstr>Platform as a Service (PaaS)</vt:lpstr>
      <vt:lpstr>PaaS Implementations</vt:lpstr>
      <vt:lpstr>Software as a Service (SaaS)</vt:lpstr>
      <vt:lpstr>Cloud Deployment Models</vt:lpstr>
      <vt:lpstr>Cloud Deployment Models (contd…)</vt:lpstr>
      <vt:lpstr>Cloud Deployment Models (contd…)</vt:lpstr>
      <vt:lpstr>Cloud Platforms in Industry</vt:lpstr>
      <vt:lpstr>Cloud-based IoT Application</vt:lpstr>
      <vt:lpstr>Features of Cloud Computing</vt:lpstr>
      <vt:lpstr>Challenges in Cloud Computing</vt:lpstr>
      <vt:lpstr>Challenges of Cloud Computing - Summary</vt:lpstr>
      <vt:lpstr>Fog Computing</vt:lpstr>
      <vt:lpstr>Motivation</vt:lpstr>
      <vt:lpstr>Fog Computing - Features</vt:lpstr>
      <vt:lpstr>Fog Computing</vt:lpstr>
      <vt:lpstr>Fog Topologies</vt:lpstr>
      <vt:lpstr>Fog Topologies (contd…)</vt:lpstr>
      <vt:lpstr>Fog Topologies</vt:lpstr>
      <vt:lpstr>Multi-tier Fog Topology – City Lighting Example</vt:lpstr>
      <vt:lpstr>Example 1: Vehicle Control System</vt:lpstr>
      <vt:lpstr>Example 2: Augmented Reality</vt:lpstr>
      <vt:lpstr>Reference Textbook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SUROBHI LAHIRI</dc:creator>
  <cp:lastModifiedBy>Deepak Gangadharan</cp:lastModifiedBy>
  <cp:revision>50</cp:revision>
  <dcterms:created xsi:type="dcterms:W3CDTF">2020-03-04T06:49:24Z</dcterms:created>
  <dcterms:modified xsi:type="dcterms:W3CDTF">2022-06-06T03:55:08Z</dcterms:modified>
</cp:coreProperties>
</file>

<file path=docProps/thumbnail.jpeg>
</file>